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84" r:id="rId13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Microsoft JhengHei" panose="020B0604030504040204" pitchFamily="34" charset="-12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Montserrat" panose="02020500000000000000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JCiv4gXVySKGxls8lt9ng+vJ+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548FBE-7AF5-462A-9F85-5259443A1A8D}">
  <a:tblStyle styleId="{1F548FBE-7AF5-462A-9F85-5259443A1A8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473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85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33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786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208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63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9343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351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70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1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1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1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31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31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6;p31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1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 1">
  <p:cSld name="CUSTOM_5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/>
          <p:nvPr/>
        </p:nvSpPr>
        <p:spPr>
          <a:xfrm>
            <a:off x="-154350" y="389075"/>
            <a:ext cx="9452700" cy="6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2"/>
          <p:cNvSpPr txBox="1"/>
          <p:nvPr/>
        </p:nvSpPr>
        <p:spPr>
          <a:xfrm>
            <a:off x="1094125" y="5414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2"/>
          <p:cNvSpPr txBox="1">
            <a:spLocks noGrp="1"/>
          </p:cNvSpPr>
          <p:nvPr>
            <p:ph type="subTitle" idx="1"/>
          </p:nvPr>
        </p:nvSpPr>
        <p:spPr>
          <a:xfrm>
            <a:off x="1030775" y="33677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subTitle" idx="2"/>
          </p:nvPr>
        </p:nvSpPr>
        <p:spPr>
          <a:xfrm>
            <a:off x="1030775" y="3685175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ubTitle" idx="3"/>
          </p:nvPr>
        </p:nvSpPr>
        <p:spPr>
          <a:xfrm>
            <a:off x="3445500" y="33677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subTitle" idx="4"/>
          </p:nvPr>
        </p:nvSpPr>
        <p:spPr>
          <a:xfrm>
            <a:off x="3445500" y="3685175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ubTitle" idx="5"/>
          </p:nvPr>
        </p:nvSpPr>
        <p:spPr>
          <a:xfrm>
            <a:off x="5860225" y="33677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subTitle" idx="6"/>
          </p:nvPr>
        </p:nvSpPr>
        <p:spPr>
          <a:xfrm>
            <a:off x="5860225" y="3685175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ubTitle" idx="7"/>
          </p:nvPr>
        </p:nvSpPr>
        <p:spPr>
          <a:xfrm>
            <a:off x="1030775" y="18199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subTitle" idx="8"/>
          </p:nvPr>
        </p:nvSpPr>
        <p:spPr>
          <a:xfrm>
            <a:off x="1030775" y="2137375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subTitle" idx="9"/>
          </p:nvPr>
        </p:nvSpPr>
        <p:spPr>
          <a:xfrm>
            <a:off x="3445500" y="18199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subTitle" idx="13"/>
          </p:nvPr>
        </p:nvSpPr>
        <p:spPr>
          <a:xfrm>
            <a:off x="3445500" y="2137375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subTitle" idx="14"/>
          </p:nvPr>
        </p:nvSpPr>
        <p:spPr>
          <a:xfrm>
            <a:off x="5860225" y="1819975"/>
            <a:ext cx="2253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subTitle" idx="15"/>
          </p:nvPr>
        </p:nvSpPr>
        <p:spPr>
          <a:xfrm>
            <a:off x="5860225" y="2137375"/>
            <a:ext cx="2253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_1_1_1_1_2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2000"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>
            <a:spLocks noGrp="1"/>
          </p:cNvSpPr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 dirty="0"/>
              <a:t>Block Chain Demo</a:t>
            </a:r>
            <a:endParaRPr sz="2800" dirty="0"/>
          </a:p>
        </p:txBody>
      </p:sp>
      <p:sp>
        <p:nvSpPr>
          <p:cNvPr id="68" name="Google Shape;68;p1"/>
          <p:cNvSpPr txBox="1"/>
          <p:nvPr/>
        </p:nvSpPr>
        <p:spPr>
          <a:xfrm>
            <a:off x="169745" y="445314"/>
            <a:ext cx="2542909" cy="61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en-US" altLang="zh-TW" sz="1600" b="1" dirty="0">
                <a:solidFill>
                  <a:schemeClr val="accent1"/>
                </a:solidFill>
                <a:latin typeface="Montserrat"/>
                <a:sym typeface="Montserrat"/>
              </a:rPr>
              <a:t>240419</a:t>
            </a:r>
            <a:endParaRPr dirty="0"/>
          </a:p>
        </p:txBody>
      </p:sp>
      <p:sp>
        <p:nvSpPr>
          <p:cNvPr id="69" name="Google Shape;69;p1"/>
          <p:cNvSpPr txBox="1"/>
          <p:nvPr/>
        </p:nvSpPr>
        <p:spPr>
          <a:xfrm>
            <a:off x="6412133" y="4221280"/>
            <a:ext cx="2819870" cy="61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en-US" sz="1200" b="1" dirty="0">
                <a:solidFill>
                  <a:srgbClr val="18181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ISC Yu-Jen</a:t>
            </a:r>
            <a:endParaRPr sz="1200" b="1" i="0" u="none" strike="noStrike" cap="none" dirty="0">
              <a:solidFill>
                <a:srgbClr val="18181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" name="Google Shape;70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dirty="0"/>
              <a:t>Binary Code</a:t>
            </a:r>
            <a:endParaRPr sz="2000" dirty="0"/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8" name="Google Shape;101;p4">
            <a:extLst>
              <a:ext uri="{FF2B5EF4-FFF2-40B4-BE49-F238E27FC236}">
                <a16:creationId xmlns:a16="http://schemas.microsoft.com/office/drawing/2014/main" id="{90F1F7FC-6A08-4822-9BD9-37649482D473}"/>
              </a:ext>
            </a:extLst>
          </p:cNvPr>
          <p:cNvSpPr/>
          <p:nvPr/>
        </p:nvSpPr>
        <p:spPr>
          <a:xfrm>
            <a:off x="525964" y="1580464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;p5">
            <a:extLst>
              <a:ext uri="{FF2B5EF4-FFF2-40B4-BE49-F238E27FC236}">
                <a16:creationId xmlns:a16="http://schemas.microsoft.com/office/drawing/2014/main" id="{EA9C70E5-1129-45F5-8737-78B7D75617B9}"/>
              </a:ext>
            </a:extLst>
          </p:cNvPr>
          <p:cNvSpPr txBox="1"/>
          <p:nvPr/>
        </p:nvSpPr>
        <p:spPr>
          <a:xfrm>
            <a:off x="717234" y="1430688"/>
            <a:ext cx="7328068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一串二進位的代碼，非常低階，基本上是給電腦看的，用以實現合約中的所有邏輯與函數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" name="Google Shape;101;p4">
            <a:extLst>
              <a:ext uri="{FF2B5EF4-FFF2-40B4-BE49-F238E27FC236}">
                <a16:creationId xmlns:a16="http://schemas.microsoft.com/office/drawing/2014/main" id="{9FFAE877-DA8E-4E03-A154-57BE34092112}"/>
              </a:ext>
            </a:extLst>
          </p:cNvPr>
          <p:cNvSpPr/>
          <p:nvPr/>
        </p:nvSpPr>
        <p:spPr>
          <a:xfrm>
            <a:off x="525964" y="2141323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4;p5">
            <a:extLst>
              <a:ext uri="{FF2B5EF4-FFF2-40B4-BE49-F238E27FC236}">
                <a16:creationId xmlns:a16="http://schemas.microsoft.com/office/drawing/2014/main" id="{CE0A6A3C-F529-44ED-B871-7FAE1867A955}"/>
              </a:ext>
            </a:extLst>
          </p:cNvPr>
          <p:cNvSpPr txBox="1"/>
          <p:nvPr/>
        </p:nvSpPr>
        <p:spPr>
          <a:xfrm>
            <a:off x="717234" y="1991547"/>
            <a:ext cx="5378766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代表合約的實際邏輯和規則，會被寫入到區塊鏈上</a:t>
            </a:r>
            <a:endParaRPr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" name="Google Shape;101;p4">
            <a:extLst>
              <a:ext uri="{FF2B5EF4-FFF2-40B4-BE49-F238E27FC236}">
                <a16:creationId xmlns:a16="http://schemas.microsoft.com/office/drawing/2014/main" id="{59C7204D-B605-48E1-86F8-2FE57A8187D0}"/>
              </a:ext>
            </a:extLst>
          </p:cNvPr>
          <p:cNvSpPr/>
          <p:nvPr/>
        </p:nvSpPr>
        <p:spPr>
          <a:xfrm>
            <a:off x="525964" y="2720021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14;p5">
            <a:extLst>
              <a:ext uri="{FF2B5EF4-FFF2-40B4-BE49-F238E27FC236}">
                <a16:creationId xmlns:a16="http://schemas.microsoft.com/office/drawing/2014/main" id="{524B0495-F4D0-422A-836E-03FE742E0965}"/>
              </a:ext>
            </a:extLst>
          </p:cNvPr>
          <p:cNvSpPr txBox="1"/>
          <p:nvPr/>
        </p:nvSpPr>
        <p:spPr>
          <a:xfrm>
            <a:off x="717233" y="2570245"/>
            <a:ext cx="5931659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一旦寫入，除非合約設計有自毀或升級機制，否則這個代碼是不可改變的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7E127A-F3B2-40E4-B797-3E75F436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322" y="3047037"/>
            <a:ext cx="3630368" cy="125420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9F9BC39-D081-4DC0-890D-5BE2D73AC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78" y="3047037"/>
            <a:ext cx="3888234" cy="1922812"/>
          </a:xfrm>
          <a:prstGeom prst="rect">
            <a:avLst/>
          </a:prstGeom>
        </p:spPr>
      </p:pic>
      <p:cxnSp>
        <p:nvCxnSpPr>
          <p:cNvPr id="18" name="Google Shape;251;p12">
            <a:extLst>
              <a:ext uri="{FF2B5EF4-FFF2-40B4-BE49-F238E27FC236}">
                <a16:creationId xmlns:a16="http://schemas.microsoft.com/office/drawing/2014/main" id="{180FBA6B-6E19-4B8D-95EC-84A126249779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 flipV="1">
            <a:off x="4222812" y="3674140"/>
            <a:ext cx="871510" cy="334303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rgbClr val="FEE999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7056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DDFD8C1-F1DD-467B-8317-4BB8C485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4" y="2061388"/>
            <a:ext cx="4366326" cy="3082112"/>
          </a:xfrm>
          <a:prstGeom prst="rect">
            <a:avLst/>
          </a:prstGeom>
        </p:spPr>
      </p:pic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dirty="0" err="1"/>
              <a:t>genesis.json</a:t>
            </a:r>
            <a:endParaRPr sz="2000" dirty="0"/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8" name="Google Shape;101;p4">
            <a:extLst>
              <a:ext uri="{FF2B5EF4-FFF2-40B4-BE49-F238E27FC236}">
                <a16:creationId xmlns:a16="http://schemas.microsoft.com/office/drawing/2014/main" id="{90F1F7FC-6A08-4822-9BD9-37649482D473}"/>
              </a:ext>
            </a:extLst>
          </p:cNvPr>
          <p:cNvSpPr/>
          <p:nvPr/>
        </p:nvSpPr>
        <p:spPr>
          <a:xfrm>
            <a:off x="525964" y="1381990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;p5">
            <a:extLst>
              <a:ext uri="{FF2B5EF4-FFF2-40B4-BE49-F238E27FC236}">
                <a16:creationId xmlns:a16="http://schemas.microsoft.com/office/drawing/2014/main" id="{EA9C70E5-1129-45F5-8737-78B7D75617B9}"/>
              </a:ext>
            </a:extLst>
          </p:cNvPr>
          <p:cNvSpPr txBox="1"/>
          <p:nvPr/>
        </p:nvSpPr>
        <p:spPr>
          <a:xfrm>
            <a:off x="717234" y="1232214"/>
            <a:ext cx="7328068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用來配置生成我們私有鏈的創世區塊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" name="Google Shape;101;p4">
            <a:extLst>
              <a:ext uri="{FF2B5EF4-FFF2-40B4-BE49-F238E27FC236}">
                <a16:creationId xmlns:a16="http://schemas.microsoft.com/office/drawing/2014/main" id="{9FFAE877-DA8E-4E03-A154-57BE34092112}"/>
              </a:ext>
            </a:extLst>
          </p:cNvPr>
          <p:cNvSpPr/>
          <p:nvPr/>
        </p:nvSpPr>
        <p:spPr>
          <a:xfrm>
            <a:off x="525964" y="1942849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4;p5">
            <a:extLst>
              <a:ext uri="{FF2B5EF4-FFF2-40B4-BE49-F238E27FC236}">
                <a16:creationId xmlns:a16="http://schemas.microsoft.com/office/drawing/2014/main" id="{CE0A6A3C-F529-44ED-B871-7FAE1867A955}"/>
              </a:ext>
            </a:extLst>
          </p:cNvPr>
          <p:cNvSpPr txBox="1"/>
          <p:nvPr/>
        </p:nvSpPr>
        <p:spPr>
          <a:xfrm>
            <a:off x="717234" y="1793073"/>
            <a:ext cx="5378766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代表合約的實際邏輯和規則，會被寫入到區塊鏈上</a:t>
            </a:r>
            <a:endParaRPr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02124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72000"/>
          </a:blip>
          <a:stretch>
            <a:fillRect/>
          </a:stretch>
        </a:blip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9"/>
          <p:cNvSpPr txBox="1"/>
          <p:nvPr/>
        </p:nvSpPr>
        <p:spPr>
          <a:xfrm>
            <a:off x="1156950" y="2025150"/>
            <a:ext cx="68301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lang="zh-TW" sz="6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5" name="Google Shape;69;p1">
            <a:extLst>
              <a:ext uri="{FF2B5EF4-FFF2-40B4-BE49-F238E27FC236}">
                <a16:creationId xmlns:a16="http://schemas.microsoft.com/office/drawing/2014/main" id="{7662E2D5-531B-4849-A3FF-0A4D5F9470A5}"/>
              </a:ext>
            </a:extLst>
          </p:cNvPr>
          <p:cNvSpPr txBox="1"/>
          <p:nvPr/>
        </p:nvSpPr>
        <p:spPr>
          <a:xfrm>
            <a:off x="6412133" y="4221280"/>
            <a:ext cx="2819870" cy="61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en-US" sz="1200" b="1" dirty="0">
                <a:solidFill>
                  <a:srgbClr val="18181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ISC Yu-Jen</a:t>
            </a:r>
            <a:endParaRPr sz="1200" b="1" i="0" u="none" strike="noStrike" cap="none" dirty="0">
              <a:solidFill>
                <a:srgbClr val="18181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Block Chain</a:t>
            </a:r>
            <a:endParaRPr sz="2000" dirty="0"/>
          </a:p>
        </p:txBody>
      </p:sp>
      <p:sp>
        <p:nvSpPr>
          <p:cNvPr id="101" name="Google Shape;101;p4"/>
          <p:cNvSpPr/>
          <p:nvPr/>
        </p:nvSpPr>
        <p:spPr>
          <a:xfrm>
            <a:off x="667412" y="1731820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885737" y="1595397"/>
            <a:ext cx="6990572" cy="46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區塊鏈本質上為一個去中心化的資料庫</a:t>
            </a:r>
            <a:endParaRPr sz="14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pic>
        <p:nvPicPr>
          <p:cNvPr id="10" name="Google Shape;135;p3" descr="Ethereum block architecture - Ethereum Stack Exchange">
            <a:extLst>
              <a:ext uri="{FF2B5EF4-FFF2-40B4-BE49-F238E27FC236}">
                <a16:creationId xmlns:a16="http://schemas.microsoft.com/office/drawing/2014/main" id="{2596FC9F-87A3-47A0-A9AB-4529802F05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6214" y="2424226"/>
            <a:ext cx="5636375" cy="2637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36;p3">
            <a:extLst>
              <a:ext uri="{FF2B5EF4-FFF2-40B4-BE49-F238E27FC236}">
                <a16:creationId xmlns:a16="http://schemas.microsoft.com/office/drawing/2014/main" id="{1D6ED27E-90DD-454B-A56E-59EF89D6D76B}"/>
              </a:ext>
            </a:extLst>
          </p:cNvPr>
          <p:cNvCxnSpPr>
            <a:cxnSpLocks/>
          </p:cNvCxnSpPr>
          <p:nvPr/>
        </p:nvCxnSpPr>
        <p:spPr>
          <a:xfrm>
            <a:off x="798478" y="3614007"/>
            <a:ext cx="7311600" cy="0"/>
          </a:xfrm>
          <a:prstGeom prst="straightConnector1">
            <a:avLst/>
          </a:prstGeom>
          <a:noFill/>
          <a:ln w="5715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37;p3">
            <a:extLst>
              <a:ext uri="{FF2B5EF4-FFF2-40B4-BE49-F238E27FC236}">
                <a16:creationId xmlns:a16="http://schemas.microsoft.com/office/drawing/2014/main" id="{674DDE23-7AA9-4D16-9CDC-3F92E5E1672D}"/>
              </a:ext>
            </a:extLst>
          </p:cNvPr>
          <p:cNvSpPr/>
          <p:nvPr/>
        </p:nvSpPr>
        <p:spPr>
          <a:xfrm>
            <a:off x="4267200" y="3428348"/>
            <a:ext cx="3303182" cy="1583132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8;p3">
            <a:extLst>
              <a:ext uri="{FF2B5EF4-FFF2-40B4-BE49-F238E27FC236}">
                <a16:creationId xmlns:a16="http://schemas.microsoft.com/office/drawing/2014/main" id="{1EADCF73-8359-4947-90D1-F9C8AA9BA5C4}"/>
              </a:ext>
            </a:extLst>
          </p:cNvPr>
          <p:cNvSpPr txBox="1"/>
          <p:nvPr/>
        </p:nvSpPr>
        <p:spPr>
          <a:xfrm>
            <a:off x="2850983" y="3743094"/>
            <a:ext cx="1366598" cy="47942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1200" b="1" dirty="0">
                <a:solidFill>
                  <a:schemeClr val="lt1"/>
                </a:solidFill>
                <a:latin typeface="Montserrat" panose="02020500000000000000" charset="0"/>
                <a:sym typeface="Arial"/>
              </a:rPr>
              <a:t>Merkle Tree</a:t>
            </a:r>
            <a:endParaRPr sz="1200" dirty="0">
              <a:latin typeface="Montserrat" panose="02020500000000000000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1200" b="1" dirty="0">
                <a:solidFill>
                  <a:schemeClr val="lt1"/>
                </a:solidFill>
                <a:latin typeface="Montserrat" panose="02020500000000000000" charset="0"/>
                <a:sym typeface="Arial"/>
              </a:rPr>
              <a:t>(Hash Tree)</a:t>
            </a:r>
            <a:endParaRPr sz="1200" dirty="0">
              <a:latin typeface="Montserrat" panose="02020500000000000000" charset="0"/>
            </a:endParaRPr>
          </a:p>
        </p:txBody>
      </p:sp>
      <p:sp>
        <p:nvSpPr>
          <p:cNvPr id="18" name="Google Shape;100;p4">
            <a:extLst>
              <a:ext uri="{FF2B5EF4-FFF2-40B4-BE49-F238E27FC236}">
                <a16:creationId xmlns:a16="http://schemas.microsoft.com/office/drawing/2014/main" id="{4DA7127A-EB26-41A0-81F8-C5B2957D1212}"/>
              </a:ext>
            </a:extLst>
          </p:cNvPr>
          <p:cNvSpPr txBox="1">
            <a:spLocks/>
          </p:cNvSpPr>
          <p:nvPr/>
        </p:nvSpPr>
        <p:spPr>
          <a:xfrm>
            <a:off x="687509" y="3079174"/>
            <a:ext cx="19315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2"/>
                </a:solidFill>
              </a:rPr>
              <a:t>Block Header</a:t>
            </a:r>
          </a:p>
        </p:txBody>
      </p:sp>
      <p:sp>
        <p:nvSpPr>
          <p:cNvPr id="19" name="Google Shape;100;p4">
            <a:extLst>
              <a:ext uri="{FF2B5EF4-FFF2-40B4-BE49-F238E27FC236}">
                <a16:creationId xmlns:a16="http://schemas.microsoft.com/office/drawing/2014/main" id="{FCCD4198-F725-4EFD-AF82-E926EF0E74C8}"/>
              </a:ext>
            </a:extLst>
          </p:cNvPr>
          <p:cNvSpPr txBox="1">
            <a:spLocks/>
          </p:cNvSpPr>
          <p:nvPr/>
        </p:nvSpPr>
        <p:spPr>
          <a:xfrm>
            <a:off x="684633" y="3649839"/>
            <a:ext cx="19315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bg2"/>
                </a:solidFill>
              </a:rPr>
              <a:t>Block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53;p4">
            <a:extLst>
              <a:ext uri="{FF2B5EF4-FFF2-40B4-BE49-F238E27FC236}">
                <a16:creationId xmlns:a16="http://schemas.microsoft.com/office/drawing/2014/main" id="{6C9B33EE-B9A9-40D6-AF95-5DA5D79642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67" y="1222005"/>
            <a:ext cx="3731559" cy="352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Block Header</a:t>
            </a:r>
            <a:endParaRPr sz="2000" dirty="0"/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cxnSp>
        <p:nvCxnSpPr>
          <p:cNvPr id="15" name="Google Shape;251;p12">
            <a:extLst>
              <a:ext uri="{FF2B5EF4-FFF2-40B4-BE49-F238E27FC236}">
                <a16:creationId xmlns:a16="http://schemas.microsoft.com/office/drawing/2014/main" id="{E7E15B9D-7FD9-45C5-8BE9-ABB549ECFA9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066719" y="1566260"/>
            <a:ext cx="2057353" cy="1097372"/>
          </a:xfrm>
          <a:prstGeom prst="curvedConnector2">
            <a:avLst/>
          </a:prstGeom>
          <a:noFill/>
          <a:ln w="57150" cap="flat" cmpd="sng">
            <a:solidFill>
              <a:srgbClr val="FEE9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137;p3">
            <a:extLst>
              <a:ext uri="{FF2B5EF4-FFF2-40B4-BE49-F238E27FC236}">
                <a16:creationId xmlns:a16="http://schemas.microsoft.com/office/drawing/2014/main" id="{674DDE23-7AA9-4D16-9CDC-3F92E5E1672D}"/>
              </a:ext>
            </a:extLst>
          </p:cNvPr>
          <p:cNvSpPr/>
          <p:nvPr/>
        </p:nvSpPr>
        <p:spPr>
          <a:xfrm>
            <a:off x="-129599" y="1121366"/>
            <a:ext cx="4274289" cy="1814623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3E5218-591D-411A-BB1B-1DFFCC54F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873" y="2663632"/>
            <a:ext cx="5126397" cy="23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0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67;p5" descr="圖文詳解哈希樹-Merkle Tree（默克爾樹）算法解析- IT閱讀">
            <a:extLst>
              <a:ext uri="{FF2B5EF4-FFF2-40B4-BE49-F238E27FC236}">
                <a16:creationId xmlns:a16="http://schemas.microsoft.com/office/drawing/2014/main" id="{1A71D074-5E4D-496C-8F61-7B9CC98A1F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0528" y="1006175"/>
            <a:ext cx="6145585" cy="415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Block Body</a:t>
            </a:r>
            <a:endParaRPr sz="2000" dirty="0"/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9" name="Google Shape;114;p5">
            <a:extLst>
              <a:ext uri="{FF2B5EF4-FFF2-40B4-BE49-F238E27FC236}">
                <a16:creationId xmlns:a16="http://schemas.microsoft.com/office/drawing/2014/main" id="{6B47F166-312D-47AE-9B30-A502D3F7258C}"/>
              </a:ext>
            </a:extLst>
          </p:cNvPr>
          <p:cNvSpPr txBox="1"/>
          <p:nvPr/>
        </p:nvSpPr>
        <p:spPr>
          <a:xfrm>
            <a:off x="116480" y="4299994"/>
            <a:ext cx="1719577" cy="53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None/>
            </a:pPr>
            <a:r>
              <a:rPr lang="zh-TW" altLang="en-US" sz="2400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四筆交易</a:t>
            </a:r>
            <a:endParaRPr sz="24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" name="Google Shape;138;p3">
            <a:extLst>
              <a:ext uri="{FF2B5EF4-FFF2-40B4-BE49-F238E27FC236}">
                <a16:creationId xmlns:a16="http://schemas.microsoft.com/office/drawing/2014/main" id="{CADE3370-279C-4BED-8EB8-0D1EE935E13A}"/>
              </a:ext>
            </a:extLst>
          </p:cNvPr>
          <p:cNvSpPr txBox="1"/>
          <p:nvPr/>
        </p:nvSpPr>
        <p:spPr>
          <a:xfrm>
            <a:off x="6186873" y="1240972"/>
            <a:ext cx="1679869" cy="3385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1600" b="1" dirty="0">
                <a:solidFill>
                  <a:schemeClr val="lt1"/>
                </a:solidFill>
                <a:latin typeface="Montserrat" panose="02020500000000000000" charset="0"/>
                <a:sym typeface="Arial"/>
              </a:rPr>
              <a:t>Merkle Tree</a:t>
            </a:r>
            <a:endParaRPr sz="1600" dirty="0">
              <a:latin typeface="Montserrat" panose="02020500000000000000" charset="0"/>
            </a:endParaRPr>
          </a:p>
        </p:txBody>
      </p:sp>
      <p:sp>
        <p:nvSpPr>
          <p:cNvPr id="11" name="Google Shape;138;p3">
            <a:extLst>
              <a:ext uri="{FF2B5EF4-FFF2-40B4-BE49-F238E27FC236}">
                <a16:creationId xmlns:a16="http://schemas.microsoft.com/office/drawing/2014/main" id="{91E34B12-525C-4494-A1C7-4FA1C4863B89}"/>
              </a:ext>
            </a:extLst>
          </p:cNvPr>
          <p:cNvSpPr txBox="1"/>
          <p:nvPr/>
        </p:nvSpPr>
        <p:spPr>
          <a:xfrm>
            <a:off x="6933076" y="4299994"/>
            <a:ext cx="868351" cy="4616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1200" b="1" dirty="0">
                <a:solidFill>
                  <a:schemeClr val="lt1"/>
                </a:solidFill>
                <a:latin typeface="Montserrat" panose="02020500000000000000" charset="0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1200" b="1" dirty="0">
                <a:solidFill>
                  <a:schemeClr val="lt1"/>
                </a:solidFill>
                <a:latin typeface="Montserrat" panose="02020500000000000000" charset="0"/>
              </a:rPr>
              <a:t>Blocks</a:t>
            </a:r>
            <a:endParaRPr sz="1200" dirty="0">
              <a:latin typeface="Montserrat" panose="02020500000000000000" charset="0"/>
            </a:endParaRPr>
          </a:p>
        </p:txBody>
      </p:sp>
      <p:sp>
        <p:nvSpPr>
          <p:cNvPr id="13" name="Google Shape;114;p5">
            <a:extLst>
              <a:ext uri="{FF2B5EF4-FFF2-40B4-BE49-F238E27FC236}">
                <a16:creationId xmlns:a16="http://schemas.microsoft.com/office/drawing/2014/main" id="{4F172991-A1D2-458A-85AE-53316AFBEB43}"/>
              </a:ext>
            </a:extLst>
          </p:cNvPr>
          <p:cNvSpPr txBox="1"/>
          <p:nvPr/>
        </p:nvSpPr>
        <p:spPr>
          <a:xfrm>
            <a:off x="174537" y="1141133"/>
            <a:ext cx="2924263" cy="89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TW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Block Body </a:t>
            </a:r>
            <a:r>
              <a:rPr lang="zh-TW" altLang="en-US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儲存著交易資訊，在 </a:t>
            </a:r>
            <a:r>
              <a:rPr lang="en-US" altLang="zh-TW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Block </a:t>
            </a:r>
            <a:r>
              <a:rPr lang="zh-TW" altLang="en-US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中他們會以一顆樹的資料結構進行儲存</a:t>
            </a:r>
            <a:endParaRPr sz="16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3468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區塊鏈架構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12" name="Google Shape;183;p6" descr="The architecture of the blockchain system. | Download Scientific ...">
            <a:extLst>
              <a:ext uri="{FF2B5EF4-FFF2-40B4-BE49-F238E27FC236}">
                <a16:creationId xmlns:a16="http://schemas.microsoft.com/office/drawing/2014/main" id="{CB51131E-D0AE-4C21-8150-70130E3831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0958" y="1141133"/>
            <a:ext cx="2819028" cy="390124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14;p5">
            <a:extLst>
              <a:ext uri="{FF2B5EF4-FFF2-40B4-BE49-F238E27FC236}">
                <a16:creationId xmlns:a16="http://schemas.microsoft.com/office/drawing/2014/main" id="{5424314A-422A-44C6-A044-CCC36F93A7E2}"/>
              </a:ext>
            </a:extLst>
          </p:cNvPr>
          <p:cNvSpPr txBox="1"/>
          <p:nvPr/>
        </p:nvSpPr>
        <p:spPr>
          <a:xfrm>
            <a:off x="319849" y="1141133"/>
            <a:ext cx="4252151" cy="687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區塊鏈上每一次的</a:t>
            </a:r>
            <a:r>
              <a:rPr lang="zh-TW" altLang="en-US" sz="1600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區塊狀態變化</a:t>
            </a:r>
            <a:r>
              <a:rPr lang="zh-TW" altLang="en-US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都稱為</a:t>
            </a:r>
            <a:r>
              <a:rPr lang="zh-TW" altLang="en-US" sz="1600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交易</a:t>
            </a:r>
            <a:endParaRPr lang="en-US" altLang="zh-TW" sz="1600" b="1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altLang="zh-TW" sz="12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2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一個交易對應到一個雜湊值、一段時間後會對交易進行打包</a:t>
            </a:r>
            <a:r>
              <a:rPr lang="en-US" altLang="zh-TW" sz="12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2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" name="Google Shape;101;p4">
            <a:extLst>
              <a:ext uri="{FF2B5EF4-FFF2-40B4-BE49-F238E27FC236}">
                <a16:creationId xmlns:a16="http://schemas.microsoft.com/office/drawing/2014/main" id="{A3666955-4DF6-43C2-9E16-D3680FED0F03}"/>
              </a:ext>
            </a:extLst>
          </p:cNvPr>
          <p:cNvSpPr/>
          <p:nvPr/>
        </p:nvSpPr>
        <p:spPr>
          <a:xfrm>
            <a:off x="433815" y="1978297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4;p5">
            <a:extLst>
              <a:ext uri="{FF2B5EF4-FFF2-40B4-BE49-F238E27FC236}">
                <a16:creationId xmlns:a16="http://schemas.microsoft.com/office/drawing/2014/main" id="{082FEC7A-BA59-41D2-9473-10EF664C3AC6}"/>
              </a:ext>
            </a:extLst>
          </p:cNvPr>
          <p:cNvSpPr txBox="1"/>
          <p:nvPr/>
        </p:nvSpPr>
        <p:spPr>
          <a:xfrm>
            <a:off x="625085" y="1828521"/>
            <a:ext cx="442892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由多個節點成一網路 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(Peer-to-Peer)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" name="Google Shape;101;p4">
            <a:extLst>
              <a:ext uri="{FF2B5EF4-FFF2-40B4-BE49-F238E27FC236}">
                <a16:creationId xmlns:a16="http://schemas.microsoft.com/office/drawing/2014/main" id="{DB47B5BE-06D7-4A22-9B13-055DF42AF558}"/>
              </a:ext>
            </a:extLst>
          </p:cNvPr>
          <p:cNvSpPr/>
          <p:nvPr/>
        </p:nvSpPr>
        <p:spPr>
          <a:xfrm>
            <a:off x="433815" y="2364739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4;p5">
            <a:extLst>
              <a:ext uri="{FF2B5EF4-FFF2-40B4-BE49-F238E27FC236}">
                <a16:creationId xmlns:a16="http://schemas.microsoft.com/office/drawing/2014/main" id="{3AB01F76-2C77-47FE-AA7B-314C2B5B2DA3}"/>
              </a:ext>
            </a:extLst>
          </p:cNvPr>
          <p:cNvSpPr txBox="1"/>
          <p:nvPr/>
        </p:nvSpPr>
        <p:spPr>
          <a:xfrm>
            <a:off x="625085" y="2214963"/>
            <a:ext cx="44289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當一個節點發起一筆交易時，會先將交易</a:t>
            </a:r>
            <a:r>
              <a:rPr lang="zh-TW" altLang="en-US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廣播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給其它節點，透過</a:t>
            </a:r>
            <a:r>
              <a:rPr lang="zh-TW" altLang="en-US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共識演算法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來決定節點們取得共識的方式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" name="Google Shape;101;p4">
            <a:extLst>
              <a:ext uri="{FF2B5EF4-FFF2-40B4-BE49-F238E27FC236}">
                <a16:creationId xmlns:a16="http://schemas.microsoft.com/office/drawing/2014/main" id="{F35E01DC-19CA-4AF1-831E-FA6789B2FBC3}"/>
              </a:ext>
            </a:extLst>
          </p:cNvPr>
          <p:cNvSpPr/>
          <p:nvPr/>
        </p:nvSpPr>
        <p:spPr>
          <a:xfrm>
            <a:off x="433815" y="2937439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4;p5">
            <a:extLst>
              <a:ext uri="{FF2B5EF4-FFF2-40B4-BE49-F238E27FC236}">
                <a16:creationId xmlns:a16="http://schemas.microsoft.com/office/drawing/2014/main" id="{A2A0E6EB-9A9E-44DB-BD58-A3E06F0DC26E}"/>
              </a:ext>
            </a:extLst>
          </p:cNvPr>
          <p:cNvSpPr txBox="1"/>
          <p:nvPr/>
        </p:nvSpPr>
        <p:spPr>
          <a:xfrm>
            <a:off x="625085" y="2787663"/>
            <a:ext cx="4428924" cy="7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每次記帳由被</a:t>
            </a:r>
            <a:r>
              <a:rPr lang="zh-TW" altLang="en-US" b="1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共識演算法挑選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的節點負責。該節點會將</a:t>
            </a:r>
            <a:r>
              <a:rPr lang="zh-TW" altLang="en-US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驗證過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的交易寫進區塊鏈中， 並廣播通知其他節點，其它節點則會依照</a:t>
            </a:r>
            <a:r>
              <a:rPr lang="zh-TW" altLang="en-US" b="1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預先定義的標準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進行</a:t>
            </a:r>
            <a:r>
              <a:rPr lang="zh-TW" altLang="en-US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校驗</a:t>
            </a:r>
            <a:endParaRPr b="1" i="0" u="none" strike="noStrike" cap="none" dirty="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" name="Google Shape;101;p4">
            <a:extLst>
              <a:ext uri="{FF2B5EF4-FFF2-40B4-BE49-F238E27FC236}">
                <a16:creationId xmlns:a16="http://schemas.microsoft.com/office/drawing/2014/main" id="{051BC721-58BF-49D8-AA3E-4511DCBE1C2C}"/>
              </a:ext>
            </a:extLst>
          </p:cNvPr>
          <p:cNvSpPr/>
          <p:nvPr/>
        </p:nvSpPr>
        <p:spPr>
          <a:xfrm>
            <a:off x="433815" y="3706139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14;p5">
            <a:extLst>
              <a:ext uri="{FF2B5EF4-FFF2-40B4-BE49-F238E27FC236}">
                <a16:creationId xmlns:a16="http://schemas.microsoft.com/office/drawing/2014/main" id="{EB9A944A-AA11-4D04-B959-C0F9183EB968}"/>
              </a:ext>
            </a:extLst>
          </p:cNvPr>
          <p:cNvSpPr txBox="1"/>
          <p:nvPr/>
        </p:nvSpPr>
        <p:spPr>
          <a:xfrm>
            <a:off x="625085" y="3556363"/>
            <a:ext cx="44289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若</a:t>
            </a:r>
            <a:r>
              <a:rPr lang="zh-TW" altLang="en-US" b="1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驗證成功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，則建立儲存池暫存資料，並</a:t>
            </a:r>
            <a:r>
              <a:rPr lang="zh-TW" altLang="en-US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轉發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給附近的節點。  若</a:t>
            </a:r>
            <a:r>
              <a:rPr lang="zh-TW" altLang="en-US" b="1" dirty="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驗證失敗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，則立即</a:t>
            </a:r>
            <a:r>
              <a:rPr lang="zh-TW" altLang="en-US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丟棄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該資料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確保無效資料不會繼續傳播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" name="Google Shape;101;p4">
            <a:extLst>
              <a:ext uri="{FF2B5EF4-FFF2-40B4-BE49-F238E27FC236}">
                <a16:creationId xmlns:a16="http://schemas.microsoft.com/office/drawing/2014/main" id="{907BC5DD-7BA6-44DC-8386-82084BC1E848}"/>
              </a:ext>
            </a:extLst>
          </p:cNvPr>
          <p:cNvSpPr/>
          <p:nvPr/>
        </p:nvSpPr>
        <p:spPr>
          <a:xfrm>
            <a:off x="433815" y="4474839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14;p5">
            <a:extLst>
              <a:ext uri="{FF2B5EF4-FFF2-40B4-BE49-F238E27FC236}">
                <a16:creationId xmlns:a16="http://schemas.microsoft.com/office/drawing/2014/main" id="{92AA8117-FFE0-4C12-9DC4-D5FBB6E4D9D7}"/>
              </a:ext>
            </a:extLst>
          </p:cNvPr>
          <p:cNvSpPr txBox="1"/>
          <p:nvPr/>
        </p:nvSpPr>
        <p:spPr>
          <a:xfrm>
            <a:off x="625085" y="4325063"/>
            <a:ext cx="4428924" cy="81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當資料一旦被寫進區塊鏈中，便</a:t>
            </a:r>
            <a:r>
              <a:rPr lang="zh-TW" altLang="en-US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無法再被竄改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。這樣的機制讓</a:t>
            </a:r>
            <a:r>
              <a:rPr lang="zh-TW" altLang="en-US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所有節點共同來維護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一帳本，即代表一但有人修改區塊鏈內帳本記錄，也會被發現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00281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/>
          <p:nvPr/>
        </p:nvSpPr>
        <p:spPr>
          <a:xfrm>
            <a:off x="501291" y="1844000"/>
            <a:ext cx="2394492" cy="57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bg2"/>
                </a:solidFill>
                <a:latin typeface="Montserrat" panose="02020500000000000000" charset="0"/>
              </a:rPr>
              <a:t>PoW</a:t>
            </a:r>
            <a:endParaRPr sz="1800" b="1" dirty="0">
              <a:solidFill>
                <a:schemeClr val="bg2"/>
              </a:solidFill>
              <a:latin typeface="Montserrat" panose="02020500000000000000" charset="0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3614280" y="1835004"/>
            <a:ext cx="2394492" cy="57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i="0" u="none" strike="noStrike" cap="none" dirty="0" err="1">
                <a:solidFill>
                  <a:schemeClr val="bg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PoS</a:t>
            </a:r>
            <a:endParaRPr sz="1800" dirty="0">
              <a:solidFill>
                <a:schemeClr val="bg2"/>
              </a:solidFill>
              <a:latin typeface="Montserrat" panose="02020500000000000000" charset="0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611399" y="1835004"/>
            <a:ext cx="2394492" cy="57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1" i="0" u="none" strike="noStrike" cap="none" dirty="0" err="1">
                <a:solidFill>
                  <a:schemeClr val="bg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DPoS</a:t>
            </a:r>
            <a:endParaRPr sz="1800" dirty="0">
              <a:solidFill>
                <a:schemeClr val="bg2"/>
              </a:solidFill>
              <a:latin typeface="Montserrat" panose="02020500000000000000" charset="0"/>
            </a:endParaRPr>
          </a:p>
        </p:txBody>
      </p:sp>
      <p:sp>
        <p:nvSpPr>
          <p:cNvPr id="262" name="Google Shape;26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18" name="Google Shape;100;p4">
            <a:extLst>
              <a:ext uri="{FF2B5EF4-FFF2-40B4-BE49-F238E27FC236}">
                <a16:creationId xmlns:a16="http://schemas.microsoft.com/office/drawing/2014/main" id="{94F05E16-796E-4478-97CF-C2318EFF95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區塊鏈共識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Google Shape;101;p4">
            <a:extLst>
              <a:ext uri="{FF2B5EF4-FFF2-40B4-BE49-F238E27FC236}">
                <a16:creationId xmlns:a16="http://schemas.microsoft.com/office/drawing/2014/main" id="{5C44B8DC-BE91-4891-9B33-E835DD50D001}"/>
              </a:ext>
            </a:extLst>
          </p:cNvPr>
          <p:cNvSpPr/>
          <p:nvPr/>
        </p:nvSpPr>
        <p:spPr>
          <a:xfrm>
            <a:off x="501291" y="2734818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4;p5">
            <a:extLst>
              <a:ext uri="{FF2B5EF4-FFF2-40B4-BE49-F238E27FC236}">
                <a16:creationId xmlns:a16="http://schemas.microsoft.com/office/drawing/2014/main" id="{735DC6E2-FFAD-42F5-BB16-698E0D3FEC94}"/>
              </a:ext>
            </a:extLst>
          </p:cNvPr>
          <p:cNvSpPr txBox="1"/>
          <p:nvPr/>
        </p:nvSpPr>
        <p:spPr>
          <a:xfrm>
            <a:off x="692561" y="2585042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節點間公平競爭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" name="Google Shape;101;p4">
            <a:extLst>
              <a:ext uri="{FF2B5EF4-FFF2-40B4-BE49-F238E27FC236}">
                <a16:creationId xmlns:a16="http://schemas.microsoft.com/office/drawing/2014/main" id="{8DF6019A-2BE5-4AB5-A884-2DAFB7B4B623}"/>
              </a:ext>
            </a:extLst>
          </p:cNvPr>
          <p:cNvSpPr/>
          <p:nvPr/>
        </p:nvSpPr>
        <p:spPr>
          <a:xfrm>
            <a:off x="501291" y="3211610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14;p5">
            <a:extLst>
              <a:ext uri="{FF2B5EF4-FFF2-40B4-BE49-F238E27FC236}">
                <a16:creationId xmlns:a16="http://schemas.microsoft.com/office/drawing/2014/main" id="{4F14C161-3EAF-4583-BFA7-9E22E276494B}"/>
              </a:ext>
            </a:extLst>
          </p:cNvPr>
          <p:cNvSpPr txBox="1"/>
          <p:nvPr/>
        </p:nvSpPr>
        <p:spPr>
          <a:xfrm>
            <a:off x="692561" y="3061834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i="0" u="none" strike="noStrike" cap="none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達到完全去中心化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01;p4">
            <a:extLst>
              <a:ext uri="{FF2B5EF4-FFF2-40B4-BE49-F238E27FC236}">
                <a16:creationId xmlns:a16="http://schemas.microsoft.com/office/drawing/2014/main" id="{F0D903B6-FD1E-4B86-B61C-581354D42377}"/>
              </a:ext>
            </a:extLst>
          </p:cNvPr>
          <p:cNvSpPr/>
          <p:nvPr/>
        </p:nvSpPr>
        <p:spPr>
          <a:xfrm>
            <a:off x="501291" y="3705027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4;p5">
            <a:extLst>
              <a:ext uri="{FF2B5EF4-FFF2-40B4-BE49-F238E27FC236}">
                <a16:creationId xmlns:a16="http://schemas.microsoft.com/office/drawing/2014/main" id="{010C0E5C-0AEC-41C6-A0A4-02DC2B7A24F7}"/>
              </a:ext>
            </a:extLst>
          </p:cNvPr>
          <p:cNvSpPr txBox="1"/>
          <p:nvPr/>
        </p:nvSpPr>
        <p:spPr>
          <a:xfrm>
            <a:off x="692561" y="3555251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容易驗證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" name="Google Shape;101;p4">
            <a:extLst>
              <a:ext uri="{FF2B5EF4-FFF2-40B4-BE49-F238E27FC236}">
                <a16:creationId xmlns:a16="http://schemas.microsoft.com/office/drawing/2014/main" id="{FA6CEDF0-5765-4B61-BEAB-49B20913703C}"/>
              </a:ext>
            </a:extLst>
          </p:cNvPr>
          <p:cNvSpPr/>
          <p:nvPr/>
        </p:nvSpPr>
        <p:spPr>
          <a:xfrm>
            <a:off x="501291" y="4181819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14;p5">
            <a:extLst>
              <a:ext uri="{FF2B5EF4-FFF2-40B4-BE49-F238E27FC236}">
                <a16:creationId xmlns:a16="http://schemas.microsoft.com/office/drawing/2014/main" id="{28AA7713-33A1-4AE1-BF9F-C73DC4678948}"/>
              </a:ext>
            </a:extLst>
          </p:cNvPr>
          <p:cNvSpPr txBox="1"/>
          <p:nvPr/>
        </p:nvSpPr>
        <p:spPr>
          <a:xfrm>
            <a:off x="692561" y="4032043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取得共識時間較長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" name="Google Shape;101;p4">
            <a:extLst>
              <a:ext uri="{FF2B5EF4-FFF2-40B4-BE49-F238E27FC236}">
                <a16:creationId xmlns:a16="http://schemas.microsoft.com/office/drawing/2014/main" id="{257BFC2B-CC59-47C5-901E-715344889D57}"/>
              </a:ext>
            </a:extLst>
          </p:cNvPr>
          <p:cNvSpPr/>
          <p:nvPr/>
        </p:nvSpPr>
        <p:spPr>
          <a:xfrm>
            <a:off x="501291" y="4629937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14;p5">
            <a:extLst>
              <a:ext uri="{FF2B5EF4-FFF2-40B4-BE49-F238E27FC236}">
                <a16:creationId xmlns:a16="http://schemas.microsoft.com/office/drawing/2014/main" id="{2A936A88-7FC2-4BFE-9A8C-6780E052C8F4}"/>
              </a:ext>
            </a:extLst>
          </p:cNvPr>
          <p:cNvSpPr txBox="1"/>
          <p:nvPr/>
        </p:nvSpPr>
        <p:spPr>
          <a:xfrm>
            <a:off x="692561" y="4480161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浪費算力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" name="Google Shape;101;p4">
            <a:extLst>
              <a:ext uri="{FF2B5EF4-FFF2-40B4-BE49-F238E27FC236}">
                <a16:creationId xmlns:a16="http://schemas.microsoft.com/office/drawing/2014/main" id="{80329B6D-DBEC-4CF1-8017-EF54A4B2E16A}"/>
              </a:ext>
            </a:extLst>
          </p:cNvPr>
          <p:cNvSpPr/>
          <p:nvPr/>
        </p:nvSpPr>
        <p:spPr>
          <a:xfrm>
            <a:off x="3614280" y="2721526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14;p5">
            <a:extLst>
              <a:ext uri="{FF2B5EF4-FFF2-40B4-BE49-F238E27FC236}">
                <a16:creationId xmlns:a16="http://schemas.microsoft.com/office/drawing/2014/main" id="{52EFD613-F4C6-4F64-8CA6-43E42B4B875E}"/>
              </a:ext>
            </a:extLst>
          </p:cNvPr>
          <p:cNvSpPr txBox="1"/>
          <p:nvPr/>
        </p:nvSpPr>
        <p:spPr>
          <a:xfrm>
            <a:off x="3805550" y="2571750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耗能少</a:t>
            </a:r>
          </a:p>
        </p:txBody>
      </p:sp>
      <p:sp>
        <p:nvSpPr>
          <p:cNvPr id="31" name="Google Shape;101;p4">
            <a:extLst>
              <a:ext uri="{FF2B5EF4-FFF2-40B4-BE49-F238E27FC236}">
                <a16:creationId xmlns:a16="http://schemas.microsoft.com/office/drawing/2014/main" id="{85A8F81B-F75A-4197-8BAC-533ECD6D86D5}"/>
              </a:ext>
            </a:extLst>
          </p:cNvPr>
          <p:cNvSpPr/>
          <p:nvPr/>
        </p:nvSpPr>
        <p:spPr>
          <a:xfrm>
            <a:off x="3614280" y="3198318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14;p5">
            <a:extLst>
              <a:ext uri="{FF2B5EF4-FFF2-40B4-BE49-F238E27FC236}">
                <a16:creationId xmlns:a16="http://schemas.microsoft.com/office/drawing/2014/main" id="{53C092B6-7A0A-4299-87A0-E3E4662CDCD3}"/>
              </a:ext>
            </a:extLst>
          </p:cNvPr>
          <p:cNvSpPr txBox="1"/>
          <p:nvPr/>
        </p:nvSpPr>
        <p:spPr>
          <a:xfrm>
            <a:off x="3805550" y="3048542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取得共識時間較短</a:t>
            </a:r>
          </a:p>
        </p:txBody>
      </p:sp>
      <p:sp>
        <p:nvSpPr>
          <p:cNvPr id="33" name="Google Shape;101;p4">
            <a:extLst>
              <a:ext uri="{FF2B5EF4-FFF2-40B4-BE49-F238E27FC236}">
                <a16:creationId xmlns:a16="http://schemas.microsoft.com/office/drawing/2014/main" id="{A0075246-295D-4966-B416-706F302D33C8}"/>
              </a:ext>
            </a:extLst>
          </p:cNvPr>
          <p:cNvSpPr/>
          <p:nvPr/>
        </p:nvSpPr>
        <p:spPr>
          <a:xfrm>
            <a:off x="3614280" y="3691735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14;p5">
            <a:extLst>
              <a:ext uri="{FF2B5EF4-FFF2-40B4-BE49-F238E27FC236}">
                <a16:creationId xmlns:a16="http://schemas.microsoft.com/office/drawing/2014/main" id="{F21AE839-E799-4B7E-BD2B-888B728207F4}"/>
              </a:ext>
            </a:extLst>
          </p:cNvPr>
          <p:cNvSpPr txBox="1"/>
          <p:nvPr/>
        </p:nvSpPr>
        <p:spPr>
          <a:xfrm>
            <a:off x="3805550" y="3541959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攻擊成本高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" name="Google Shape;101;p4">
            <a:extLst>
              <a:ext uri="{FF2B5EF4-FFF2-40B4-BE49-F238E27FC236}">
                <a16:creationId xmlns:a16="http://schemas.microsoft.com/office/drawing/2014/main" id="{66D20C0C-0346-4235-BCDB-B677AF6CB8D0}"/>
              </a:ext>
            </a:extLst>
          </p:cNvPr>
          <p:cNvSpPr/>
          <p:nvPr/>
        </p:nvSpPr>
        <p:spPr>
          <a:xfrm>
            <a:off x="3614280" y="4168527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14;p5">
            <a:extLst>
              <a:ext uri="{FF2B5EF4-FFF2-40B4-BE49-F238E27FC236}">
                <a16:creationId xmlns:a16="http://schemas.microsoft.com/office/drawing/2014/main" id="{C65141D5-7344-42EC-9EAC-720C0861E4AF}"/>
              </a:ext>
            </a:extLst>
          </p:cNvPr>
          <p:cNvSpPr txBox="1"/>
          <p:nvPr/>
        </p:nvSpPr>
        <p:spPr>
          <a:xfrm>
            <a:off x="3805550" y="4018751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持幣趨於集中化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" name="Google Shape;101;p4">
            <a:extLst>
              <a:ext uri="{FF2B5EF4-FFF2-40B4-BE49-F238E27FC236}">
                <a16:creationId xmlns:a16="http://schemas.microsoft.com/office/drawing/2014/main" id="{B5D885E2-C506-4BA7-A573-AB8FFB02E3D5}"/>
              </a:ext>
            </a:extLst>
          </p:cNvPr>
          <p:cNvSpPr/>
          <p:nvPr/>
        </p:nvSpPr>
        <p:spPr>
          <a:xfrm>
            <a:off x="3614280" y="4616645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14;p5">
            <a:extLst>
              <a:ext uri="{FF2B5EF4-FFF2-40B4-BE49-F238E27FC236}">
                <a16:creationId xmlns:a16="http://schemas.microsoft.com/office/drawing/2014/main" id="{3DC91D99-D939-44F7-A47B-09BC120F0AD8}"/>
              </a:ext>
            </a:extLst>
          </p:cNvPr>
          <p:cNvSpPr txBox="1"/>
          <p:nvPr/>
        </p:nvSpPr>
        <p:spPr>
          <a:xfrm>
            <a:off x="3805550" y="4466869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幣的流動性差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101;p4">
            <a:extLst>
              <a:ext uri="{FF2B5EF4-FFF2-40B4-BE49-F238E27FC236}">
                <a16:creationId xmlns:a16="http://schemas.microsoft.com/office/drawing/2014/main" id="{28DD87DC-0B50-45D1-8802-6019B4131792}"/>
              </a:ext>
            </a:extLst>
          </p:cNvPr>
          <p:cNvSpPr/>
          <p:nvPr/>
        </p:nvSpPr>
        <p:spPr>
          <a:xfrm>
            <a:off x="6710992" y="2721526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14;p5">
            <a:extLst>
              <a:ext uri="{FF2B5EF4-FFF2-40B4-BE49-F238E27FC236}">
                <a16:creationId xmlns:a16="http://schemas.microsoft.com/office/drawing/2014/main" id="{51CDAE43-CDDC-45CB-ADDD-D032396B0EE3}"/>
              </a:ext>
            </a:extLst>
          </p:cNvPr>
          <p:cNvSpPr txBox="1"/>
          <p:nvPr/>
        </p:nvSpPr>
        <p:spPr>
          <a:xfrm>
            <a:off x="6902262" y="2571750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記帳效率更高</a:t>
            </a:r>
          </a:p>
        </p:txBody>
      </p:sp>
      <p:sp>
        <p:nvSpPr>
          <p:cNvPr id="44" name="Google Shape;101;p4">
            <a:extLst>
              <a:ext uri="{FF2B5EF4-FFF2-40B4-BE49-F238E27FC236}">
                <a16:creationId xmlns:a16="http://schemas.microsoft.com/office/drawing/2014/main" id="{72886D2A-9BA2-4755-9EE5-3930716232CC}"/>
              </a:ext>
            </a:extLst>
          </p:cNvPr>
          <p:cNvSpPr/>
          <p:nvPr/>
        </p:nvSpPr>
        <p:spPr>
          <a:xfrm>
            <a:off x="6710992" y="3198318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114;p5">
            <a:extLst>
              <a:ext uri="{FF2B5EF4-FFF2-40B4-BE49-F238E27FC236}">
                <a16:creationId xmlns:a16="http://schemas.microsoft.com/office/drawing/2014/main" id="{5F700D6B-91CC-41DE-9640-AD22B45B813F}"/>
              </a:ext>
            </a:extLst>
          </p:cNvPr>
          <p:cNvSpPr txBox="1"/>
          <p:nvPr/>
        </p:nvSpPr>
        <p:spPr>
          <a:xfrm>
            <a:off x="6902262" y="3048542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獎勵的分配更平均</a:t>
            </a:r>
          </a:p>
        </p:txBody>
      </p:sp>
      <p:sp>
        <p:nvSpPr>
          <p:cNvPr id="46" name="Google Shape;101;p4">
            <a:extLst>
              <a:ext uri="{FF2B5EF4-FFF2-40B4-BE49-F238E27FC236}">
                <a16:creationId xmlns:a16="http://schemas.microsoft.com/office/drawing/2014/main" id="{9871629A-8541-42CA-85E8-FEBBA2A88349}"/>
              </a:ext>
            </a:extLst>
          </p:cNvPr>
          <p:cNvSpPr/>
          <p:nvPr/>
        </p:nvSpPr>
        <p:spPr>
          <a:xfrm>
            <a:off x="6710992" y="3691735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114;p5">
            <a:extLst>
              <a:ext uri="{FF2B5EF4-FFF2-40B4-BE49-F238E27FC236}">
                <a16:creationId xmlns:a16="http://schemas.microsoft.com/office/drawing/2014/main" id="{C435763C-BBBB-4AD7-B213-B766857EA37E}"/>
              </a:ext>
            </a:extLst>
          </p:cNvPr>
          <p:cNvSpPr txBox="1"/>
          <p:nvPr/>
        </p:nvSpPr>
        <p:spPr>
          <a:xfrm>
            <a:off x="6902262" y="3541959"/>
            <a:ext cx="2203222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存在一定的中心化控制</a:t>
            </a:r>
          </a:p>
        </p:txBody>
      </p:sp>
    </p:spTree>
    <p:extLst>
      <p:ext uri="{BB962C8B-B14F-4D97-AF65-F5344CB8AC3E}">
        <p14:creationId xmlns:p14="http://schemas.microsoft.com/office/powerpoint/2010/main" val="273544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18" name="Google Shape;100;p4">
            <a:extLst>
              <a:ext uri="{FF2B5EF4-FFF2-40B4-BE49-F238E27FC236}">
                <a16:creationId xmlns:a16="http://schemas.microsoft.com/office/drawing/2014/main" id="{94F05E16-796E-4478-97CF-C2318EFF95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智能合約介紹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Google Shape;114;p5">
            <a:extLst>
              <a:ext uri="{FF2B5EF4-FFF2-40B4-BE49-F238E27FC236}">
                <a16:creationId xmlns:a16="http://schemas.microsoft.com/office/drawing/2014/main" id="{E58D13F0-3248-41D7-AA3A-697D4EB7C2E2}"/>
              </a:ext>
            </a:extLst>
          </p:cNvPr>
          <p:cNvSpPr txBox="1"/>
          <p:nvPr/>
        </p:nvSpPr>
        <p:spPr>
          <a:xfrm>
            <a:off x="358680" y="1223230"/>
            <a:ext cx="4284204" cy="61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在區塊鏈上自動執行的腳本程式</a:t>
            </a:r>
            <a:r>
              <a:rPr lang="en-US" altLang="zh-TW" sz="1600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(Script)</a:t>
            </a:r>
            <a:endParaRPr sz="1600"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" name="Google Shape;101;p4">
            <a:extLst>
              <a:ext uri="{FF2B5EF4-FFF2-40B4-BE49-F238E27FC236}">
                <a16:creationId xmlns:a16="http://schemas.microsoft.com/office/drawing/2014/main" id="{196BED26-A88D-48BC-85E0-A3F5B7EBBD34}"/>
              </a:ext>
            </a:extLst>
          </p:cNvPr>
          <p:cNvSpPr/>
          <p:nvPr/>
        </p:nvSpPr>
        <p:spPr>
          <a:xfrm>
            <a:off x="433815" y="1978297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14;p5">
            <a:extLst>
              <a:ext uri="{FF2B5EF4-FFF2-40B4-BE49-F238E27FC236}">
                <a16:creationId xmlns:a16="http://schemas.microsoft.com/office/drawing/2014/main" id="{6F1B9184-5309-4913-A1FD-4B85B3477537}"/>
              </a:ext>
            </a:extLst>
          </p:cNvPr>
          <p:cNvSpPr txBox="1"/>
          <p:nvPr/>
        </p:nvSpPr>
        <p:spPr>
          <a:xfrm>
            <a:off x="625085" y="1828521"/>
            <a:ext cx="442892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去中心化 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Decentralization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114;p5">
            <a:extLst>
              <a:ext uri="{FF2B5EF4-FFF2-40B4-BE49-F238E27FC236}">
                <a16:creationId xmlns:a16="http://schemas.microsoft.com/office/drawing/2014/main" id="{F1460F54-C27A-4482-996A-B66FC2ADB798}"/>
              </a:ext>
            </a:extLst>
          </p:cNvPr>
          <p:cNvSpPr txBox="1"/>
          <p:nvPr/>
        </p:nvSpPr>
        <p:spPr>
          <a:xfrm>
            <a:off x="1060919" y="2201899"/>
            <a:ext cx="5551840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智慧合約在區塊鏈網路中運行，不依賴單一的節點或第三方公證機構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101;p4">
            <a:extLst>
              <a:ext uri="{FF2B5EF4-FFF2-40B4-BE49-F238E27FC236}">
                <a16:creationId xmlns:a16="http://schemas.microsoft.com/office/drawing/2014/main" id="{B1C1B8AE-FDC1-43C4-96AF-08172EB40CB9}"/>
              </a:ext>
            </a:extLst>
          </p:cNvPr>
          <p:cNvSpPr/>
          <p:nvPr/>
        </p:nvSpPr>
        <p:spPr>
          <a:xfrm>
            <a:off x="467021" y="2725053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114;p5">
            <a:extLst>
              <a:ext uri="{FF2B5EF4-FFF2-40B4-BE49-F238E27FC236}">
                <a16:creationId xmlns:a16="http://schemas.microsoft.com/office/drawing/2014/main" id="{C8A1DE01-E4A8-4DDB-8AAC-2D8CAE6B591A}"/>
              </a:ext>
            </a:extLst>
          </p:cNvPr>
          <p:cNvSpPr txBox="1"/>
          <p:nvPr/>
        </p:nvSpPr>
        <p:spPr>
          <a:xfrm>
            <a:off x="658291" y="2575277"/>
            <a:ext cx="442892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不可篡改 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Immutability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114;p5">
            <a:extLst>
              <a:ext uri="{FF2B5EF4-FFF2-40B4-BE49-F238E27FC236}">
                <a16:creationId xmlns:a16="http://schemas.microsoft.com/office/drawing/2014/main" id="{ED346C13-B935-43CB-80F3-AFD426350B18}"/>
              </a:ext>
            </a:extLst>
          </p:cNvPr>
          <p:cNvSpPr txBox="1"/>
          <p:nvPr/>
        </p:nvSpPr>
        <p:spPr>
          <a:xfrm>
            <a:off x="1094125" y="2948655"/>
            <a:ext cx="5551840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一旦部署到區塊鏈上，智慧合約的規則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邏輯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就沒辦法被修改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101;p4">
            <a:extLst>
              <a:ext uri="{FF2B5EF4-FFF2-40B4-BE49-F238E27FC236}">
                <a16:creationId xmlns:a16="http://schemas.microsoft.com/office/drawing/2014/main" id="{A03EE181-F0ED-457A-9DE2-1602F5E76899}"/>
              </a:ext>
            </a:extLst>
          </p:cNvPr>
          <p:cNvSpPr/>
          <p:nvPr/>
        </p:nvSpPr>
        <p:spPr>
          <a:xfrm>
            <a:off x="467021" y="3458273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14;p5">
            <a:extLst>
              <a:ext uri="{FF2B5EF4-FFF2-40B4-BE49-F238E27FC236}">
                <a16:creationId xmlns:a16="http://schemas.microsoft.com/office/drawing/2014/main" id="{52DFDAC7-5389-46E0-AA6B-8FAA29D5D89B}"/>
              </a:ext>
            </a:extLst>
          </p:cNvPr>
          <p:cNvSpPr txBox="1"/>
          <p:nvPr/>
        </p:nvSpPr>
        <p:spPr>
          <a:xfrm>
            <a:off x="658291" y="3308497"/>
            <a:ext cx="442892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透明性 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Public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" name="Google Shape;114;p5">
            <a:extLst>
              <a:ext uri="{FF2B5EF4-FFF2-40B4-BE49-F238E27FC236}">
                <a16:creationId xmlns:a16="http://schemas.microsoft.com/office/drawing/2014/main" id="{99107F44-61D2-4CB9-ADB3-BE5F9310EB77}"/>
              </a:ext>
            </a:extLst>
          </p:cNvPr>
          <p:cNvSpPr txBox="1"/>
          <p:nvPr/>
        </p:nvSpPr>
        <p:spPr>
          <a:xfrm>
            <a:off x="1094125" y="3681875"/>
            <a:ext cx="5551840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智慧合約的規則和交易紀錄對所有網路的節點皆為公開透明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" name="Google Shape;101;p4">
            <a:extLst>
              <a:ext uri="{FF2B5EF4-FFF2-40B4-BE49-F238E27FC236}">
                <a16:creationId xmlns:a16="http://schemas.microsoft.com/office/drawing/2014/main" id="{10AAD3AC-B693-42FF-8BE7-C1BDF6548D9A}"/>
              </a:ext>
            </a:extLst>
          </p:cNvPr>
          <p:cNvSpPr/>
          <p:nvPr/>
        </p:nvSpPr>
        <p:spPr>
          <a:xfrm>
            <a:off x="500227" y="4205029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14;p5">
            <a:extLst>
              <a:ext uri="{FF2B5EF4-FFF2-40B4-BE49-F238E27FC236}">
                <a16:creationId xmlns:a16="http://schemas.microsoft.com/office/drawing/2014/main" id="{B449E2B0-ECA0-47FF-96A0-88CC1E9E1EFC}"/>
              </a:ext>
            </a:extLst>
          </p:cNvPr>
          <p:cNvSpPr txBox="1"/>
          <p:nvPr/>
        </p:nvSpPr>
        <p:spPr>
          <a:xfrm>
            <a:off x="691497" y="4055253"/>
            <a:ext cx="442892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自動執行 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Automatic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" name="Google Shape;114;p5">
            <a:extLst>
              <a:ext uri="{FF2B5EF4-FFF2-40B4-BE49-F238E27FC236}">
                <a16:creationId xmlns:a16="http://schemas.microsoft.com/office/drawing/2014/main" id="{8F7E761B-986F-4BCB-99C7-7E42C7CF0A26}"/>
              </a:ext>
            </a:extLst>
          </p:cNvPr>
          <p:cNvSpPr txBox="1"/>
          <p:nvPr/>
        </p:nvSpPr>
        <p:spPr>
          <a:xfrm>
            <a:off x="1127331" y="4428631"/>
            <a:ext cx="5551840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一旦智慧合約的預設條件被觸發，合約將會自動執行，無需人工干預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" name="Google Shape;129;p5">
            <a:extLst>
              <a:ext uri="{FF2B5EF4-FFF2-40B4-BE49-F238E27FC236}">
                <a16:creationId xmlns:a16="http://schemas.microsoft.com/office/drawing/2014/main" id="{F5BB786C-E3D3-411C-82A0-9037D604595D}"/>
              </a:ext>
            </a:extLst>
          </p:cNvPr>
          <p:cNvSpPr/>
          <p:nvPr/>
        </p:nvSpPr>
        <p:spPr>
          <a:xfrm>
            <a:off x="858490" y="2342841"/>
            <a:ext cx="171659" cy="1042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29;p5">
            <a:extLst>
              <a:ext uri="{FF2B5EF4-FFF2-40B4-BE49-F238E27FC236}">
                <a16:creationId xmlns:a16="http://schemas.microsoft.com/office/drawing/2014/main" id="{89C325AF-C53B-447C-98ED-3FA2E03836DB}"/>
              </a:ext>
            </a:extLst>
          </p:cNvPr>
          <p:cNvSpPr/>
          <p:nvPr/>
        </p:nvSpPr>
        <p:spPr>
          <a:xfrm>
            <a:off x="858489" y="4569195"/>
            <a:ext cx="171659" cy="1042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129;p5">
            <a:extLst>
              <a:ext uri="{FF2B5EF4-FFF2-40B4-BE49-F238E27FC236}">
                <a16:creationId xmlns:a16="http://schemas.microsoft.com/office/drawing/2014/main" id="{235AF6C3-9B4B-48DD-992A-BC16033BDC44}"/>
              </a:ext>
            </a:extLst>
          </p:cNvPr>
          <p:cNvSpPr/>
          <p:nvPr/>
        </p:nvSpPr>
        <p:spPr>
          <a:xfrm>
            <a:off x="858489" y="3815645"/>
            <a:ext cx="171659" cy="1042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29;p5">
            <a:extLst>
              <a:ext uri="{FF2B5EF4-FFF2-40B4-BE49-F238E27FC236}">
                <a16:creationId xmlns:a16="http://schemas.microsoft.com/office/drawing/2014/main" id="{931F1324-619B-4797-90E8-8BA04DE1BC68}"/>
              </a:ext>
            </a:extLst>
          </p:cNvPr>
          <p:cNvSpPr/>
          <p:nvPr/>
        </p:nvSpPr>
        <p:spPr>
          <a:xfrm>
            <a:off x="858489" y="3082915"/>
            <a:ext cx="171659" cy="1042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28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Gas vs Wei</a:t>
            </a:r>
            <a:endParaRPr sz="2000" dirty="0"/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8" name="Google Shape;101;p4">
            <a:extLst>
              <a:ext uri="{FF2B5EF4-FFF2-40B4-BE49-F238E27FC236}">
                <a16:creationId xmlns:a16="http://schemas.microsoft.com/office/drawing/2014/main" id="{90F1F7FC-6A08-4822-9BD9-37649482D473}"/>
              </a:ext>
            </a:extLst>
          </p:cNvPr>
          <p:cNvSpPr/>
          <p:nvPr/>
        </p:nvSpPr>
        <p:spPr>
          <a:xfrm>
            <a:off x="525964" y="1517553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;p5">
            <a:extLst>
              <a:ext uri="{FF2B5EF4-FFF2-40B4-BE49-F238E27FC236}">
                <a16:creationId xmlns:a16="http://schemas.microsoft.com/office/drawing/2014/main" id="{EA9C70E5-1129-45F5-8737-78B7D75617B9}"/>
              </a:ext>
            </a:extLst>
          </p:cNvPr>
          <p:cNvSpPr txBox="1"/>
          <p:nvPr/>
        </p:nvSpPr>
        <p:spPr>
          <a:xfrm>
            <a:off x="717234" y="1367777"/>
            <a:ext cx="469119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Ethereum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網絡中，</a:t>
            </a:r>
            <a:r>
              <a:rPr lang="en-US" altLang="zh-TW" b="1" dirty="0" err="1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wei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 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gas</a:t>
            </a:r>
            <a:r>
              <a:rPr lang="en-US" altLang="zh-TW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是兩個不同類型的單位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" name="Google Shape;101;p4">
            <a:extLst>
              <a:ext uri="{FF2B5EF4-FFF2-40B4-BE49-F238E27FC236}">
                <a16:creationId xmlns:a16="http://schemas.microsoft.com/office/drawing/2014/main" id="{9FFAE877-DA8E-4E03-A154-57BE34092112}"/>
              </a:ext>
            </a:extLst>
          </p:cNvPr>
          <p:cNvSpPr/>
          <p:nvPr/>
        </p:nvSpPr>
        <p:spPr>
          <a:xfrm>
            <a:off x="525964" y="1939311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4;p5">
            <a:extLst>
              <a:ext uri="{FF2B5EF4-FFF2-40B4-BE49-F238E27FC236}">
                <a16:creationId xmlns:a16="http://schemas.microsoft.com/office/drawing/2014/main" id="{CE0A6A3C-F529-44ED-B871-7FAE1867A955}"/>
              </a:ext>
            </a:extLst>
          </p:cNvPr>
          <p:cNvSpPr txBox="1"/>
          <p:nvPr/>
        </p:nvSpPr>
        <p:spPr>
          <a:xfrm>
            <a:off x="717234" y="1789535"/>
            <a:ext cx="469119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Wei</a:t>
            </a:r>
            <a:endParaRPr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" name="Google Shape;114;p5">
            <a:extLst>
              <a:ext uri="{FF2B5EF4-FFF2-40B4-BE49-F238E27FC236}">
                <a16:creationId xmlns:a16="http://schemas.microsoft.com/office/drawing/2014/main" id="{0EBC852E-5D77-40CC-9201-97D291BD9A87}"/>
              </a:ext>
            </a:extLst>
          </p:cNvPr>
          <p:cNvSpPr txBox="1"/>
          <p:nvPr/>
        </p:nvSpPr>
        <p:spPr>
          <a:xfrm>
            <a:off x="990136" y="2116733"/>
            <a:ext cx="469119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Ethereum </a:t>
            </a:r>
            <a:r>
              <a:rPr lang="zh-TW" altLang="en-US" b="1" dirty="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的基本貨幣單位，通常用來表示資產或價值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" name="Google Shape;129;p5">
            <a:extLst>
              <a:ext uri="{FF2B5EF4-FFF2-40B4-BE49-F238E27FC236}">
                <a16:creationId xmlns:a16="http://schemas.microsoft.com/office/drawing/2014/main" id="{E677C61D-2053-46B0-9A57-886FF56BF0C6}"/>
              </a:ext>
            </a:extLst>
          </p:cNvPr>
          <p:cNvSpPr/>
          <p:nvPr/>
        </p:nvSpPr>
        <p:spPr>
          <a:xfrm>
            <a:off x="743047" y="2263396"/>
            <a:ext cx="171659" cy="1042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Google Shape;114;p5">
                <a:extLst>
                  <a:ext uri="{FF2B5EF4-FFF2-40B4-BE49-F238E27FC236}">
                    <a16:creationId xmlns:a16="http://schemas.microsoft.com/office/drawing/2014/main" id="{2B9DF39C-0F44-46C3-A83D-B1D93EEFE200}"/>
                  </a:ext>
                </a:extLst>
              </p:cNvPr>
              <p:cNvSpPr txBox="1"/>
              <p:nvPr/>
            </p:nvSpPr>
            <p:spPr>
              <a:xfrm>
                <a:off x="990136" y="2446882"/>
                <a:ext cx="4691194" cy="476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>
                  <a:buClr>
                    <a:schemeClr val="dk1"/>
                  </a:buClr>
                  <a:buSzPts val="1100"/>
                </a:pPr>
                <a:r>
                  <a:rPr lang="de-DE" altLang="zh-TW" b="1" dirty="0">
                    <a:solidFill>
                      <a:schemeClr val="dk2"/>
                    </a:solidFill>
                    <a:latin typeface="Montserrat" panose="02020500000000000000" charset="0"/>
                    <a:ea typeface="Microsoft JhengHei"/>
                    <a:cs typeface="Microsoft JhengHei"/>
                    <a:sym typeface="Microsoft JhengHei"/>
                  </a:rPr>
                  <a:t>1</a:t>
                </a:r>
                <a:r>
                  <a:rPr lang="de-DE" altLang="zh-TW" b="1" dirty="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de-DE" altLang="zh-TW" b="1" dirty="0">
                    <a:solidFill>
                      <a:schemeClr val="dk2"/>
                    </a:solidFill>
                    <a:latin typeface="Montserrat" panose="02020500000000000000" charset="0"/>
                    <a:ea typeface="Microsoft JhengHei"/>
                    <a:cs typeface="Microsoft JhengHei"/>
                    <a:sym typeface="Microsoft JhengHei"/>
                  </a:rPr>
                  <a:t>Ether</a:t>
                </a:r>
                <a:r>
                  <a:rPr lang="de-DE" altLang="zh-TW" b="1" dirty="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altLang="zh-TW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Microsoft JhengHei"/>
                            <a:cs typeface="Microsoft JhengHei"/>
                            <a:sym typeface="Microsoft JhengHei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Microsoft JhengHei"/>
                            <a:cs typeface="Microsoft JhengHei"/>
                            <a:sym typeface="Microsoft JhengHei"/>
                          </a:rPr>
                          <m:t>𝟏𝟎</m:t>
                        </m:r>
                      </m:e>
                      <m:sup>
                        <m:r>
                          <a:rPr lang="en-US" altLang="zh-TW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Microsoft JhengHei"/>
                            <a:cs typeface="Microsoft JhengHei"/>
                            <a:sym typeface="Microsoft JhengHei"/>
                          </a:rPr>
                          <m:t>𝟏𝟖</m:t>
                        </m:r>
                      </m:sup>
                    </m:sSup>
                  </m:oMath>
                </a14:m>
                <a:r>
                  <a:rPr lang="de-DE" altLang="zh-TW" b="1" dirty="0">
                    <a:solidFill>
                      <a:schemeClr val="dk2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de-DE" altLang="zh-TW" b="1" dirty="0">
                    <a:solidFill>
                      <a:schemeClr val="dk2"/>
                    </a:solidFill>
                    <a:latin typeface="Montserrat" panose="02020500000000000000" charset="0"/>
                    <a:ea typeface="Microsoft JhengHei"/>
                    <a:cs typeface="Microsoft JhengHei"/>
                    <a:sym typeface="Microsoft JhengHei"/>
                  </a:rPr>
                  <a:t>wei</a:t>
                </a:r>
                <a:endParaRPr b="1" i="0" u="none" strike="noStrike" cap="none" dirty="0">
                  <a:solidFill>
                    <a:schemeClr val="dk2"/>
                  </a:solidFill>
                  <a:latin typeface="Montserrat" panose="02020500000000000000" charset="0"/>
                  <a:ea typeface="Microsoft JhengHei"/>
                  <a:cs typeface="Microsoft JhengHei"/>
                  <a:sym typeface="Microsoft JhengHei"/>
                </a:endParaRPr>
              </a:p>
            </p:txBody>
          </p:sp>
        </mc:Choice>
        <mc:Fallback>
          <p:sp>
            <p:nvSpPr>
              <p:cNvPr id="18" name="Google Shape;114;p5">
                <a:extLst>
                  <a:ext uri="{FF2B5EF4-FFF2-40B4-BE49-F238E27FC236}">
                    <a16:creationId xmlns:a16="http://schemas.microsoft.com/office/drawing/2014/main" id="{2B9DF39C-0F44-46C3-A83D-B1D93EEFE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36" y="2446882"/>
                <a:ext cx="4691194" cy="476792"/>
              </a:xfrm>
              <a:prstGeom prst="rect">
                <a:avLst/>
              </a:prstGeom>
              <a:blipFill>
                <a:blip r:embed="rId3"/>
                <a:stretch>
                  <a:fillRect l="-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129;p5">
            <a:extLst>
              <a:ext uri="{FF2B5EF4-FFF2-40B4-BE49-F238E27FC236}">
                <a16:creationId xmlns:a16="http://schemas.microsoft.com/office/drawing/2014/main" id="{288DDCF7-2073-4250-9539-FCC8DAFF3EC7}"/>
              </a:ext>
            </a:extLst>
          </p:cNvPr>
          <p:cNvSpPr/>
          <p:nvPr/>
        </p:nvSpPr>
        <p:spPr>
          <a:xfrm>
            <a:off x="743047" y="2593545"/>
            <a:ext cx="171659" cy="1042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01;p4">
            <a:extLst>
              <a:ext uri="{FF2B5EF4-FFF2-40B4-BE49-F238E27FC236}">
                <a16:creationId xmlns:a16="http://schemas.microsoft.com/office/drawing/2014/main" id="{6C0851F4-FA85-41E2-9F58-E0CA435C8835}"/>
              </a:ext>
            </a:extLst>
          </p:cNvPr>
          <p:cNvSpPr/>
          <p:nvPr/>
        </p:nvSpPr>
        <p:spPr>
          <a:xfrm>
            <a:off x="525964" y="3004531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14;p5">
            <a:extLst>
              <a:ext uri="{FF2B5EF4-FFF2-40B4-BE49-F238E27FC236}">
                <a16:creationId xmlns:a16="http://schemas.microsoft.com/office/drawing/2014/main" id="{8374315A-9DA4-43EB-A99B-D61AF813C664}"/>
              </a:ext>
            </a:extLst>
          </p:cNvPr>
          <p:cNvSpPr txBox="1"/>
          <p:nvPr/>
        </p:nvSpPr>
        <p:spPr>
          <a:xfrm>
            <a:off x="717234" y="2854755"/>
            <a:ext cx="469119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Gas</a:t>
            </a:r>
            <a:endParaRPr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" name="Google Shape;114;p5">
            <a:extLst>
              <a:ext uri="{FF2B5EF4-FFF2-40B4-BE49-F238E27FC236}">
                <a16:creationId xmlns:a16="http://schemas.microsoft.com/office/drawing/2014/main" id="{4F71EDE1-45BD-4F8C-A1C5-1A568762E721}"/>
              </a:ext>
            </a:extLst>
          </p:cNvPr>
          <p:cNvSpPr txBox="1"/>
          <p:nvPr/>
        </p:nvSpPr>
        <p:spPr>
          <a:xfrm>
            <a:off x="990136" y="3187502"/>
            <a:ext cx="469119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用於衡量交易或是智慧合約執行所需的工作量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5">
            <a:extLst>
              <a:ext uri="{FF2B5EF4-FFF2-40B4-BE49-F238E27FC236}">
                <a16:creationId xmlns:a16="http://schemas.microsoft.com/office/drawing/2014/main" id="{E32E5449-0D68-4CE6-B627-0B4431DA4DDD}"/>
              </a:ext>
            </a:extLst>
          </p:cNvPr>
          <p:cNvSpPr/>
          <p:nvPr/>
        </p:nvSpPr>
        <p:spPr>
          <a:xfrm>
            <a:off x="743047" y="3334165"/>
            <a:ext cx="171659" cy="1042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14;p5">
            <a:extLst>
              <a:ext uri="{FF2B5EF4-FFF2-40B4-BE49-F238E27FC236}">
                <a16:creationId xmlns:a16="http://schemas.microsoft.com/office/drawing/2014/main" id="{505DFA4B-1C8E-4A6A-A3EF-A5F4D6D321CD}"/>
              </a:ext>
            </a:extLst>
          </p:cNvPr>
          <p:cNvSpPr txBox="1"/>
          <p:nvPr/>
        </p:nvSpPr>
        <p:spPr>
          <a:xfrm>
            <a:off x="990136" y="3538135"/>
            <a:ext cx="469119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每種操作，都會有一個預先定義好的 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Gas </a:t>
            </a: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成本</a:t>
            </a:r>
            <a:endParaRPr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" name="Google Shape;129;p5">
            <a:extLst>
              <a:ext uri="{FF2B5EF4-FFF2-40B4-BE49-F238E27FC236}">
                <a16:creationId xmlns:a16="http://schemas.microsoft.com/office/drawing/2014/main" id="{8E7F8841-3E99-48F9-BBA4-4C989788369C}"/>
              </a:ext>
            </a:extLst>
          </p:cNvPr>
          <p:cNvSpPr/>
          <p:nvPr/>
        </p:nvSpPr>
        <p:spPr>
          <a:xfrm>
            <a:off x="743047" y="3684798"/>
            <a:ext cx="171659" cy="1042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01;p4">
            <a:extLst>
              <a:ext uri="{FF2B5EF4-FFF2-40B4-BE49-F238E27FC236}">
                <a16:creationId xmlns:a16="http://schemas.microsoft.com/office/drawing/2014/main" id="{13795C34-78C6-4D04-89FE-89A23C0F11BB}"/>
              </a:ext>
            </a:extLst>
          </p:cNvPr>
          <p:cNvSpPr/>
          <p:nvPr/>
        </p:nvSpPr>
        <p:spPr>
          <a:xfrm>
            <a:off x="525964" y="4164703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14;p5">
            <a:extLst>
              <a:ext uri="{FF2B5EF4-FFF2-40B4-BE49-F238E27FC236}">
                <a16:creationId xmlns:a16="http://schemas.microsoft.com/office/drawing/2014/main" id="{BAD8F83C-C936-44DC-8CF6-938BA7645454}"/>
              </a:ext>
            </a:extLst>
          </p:cNvPr>
          <p:cNvSpPr txBox="1"/>
          <p:nvPr/>
        </p:nvSpPr>
        <p:spPr>
          <a:xfrm>
            <a:off x="717233" y="4014927"/>
            <a:ext cx="7143771" cy="48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發起一個交易或調用一個智慧合約中的方法時，會先指定一個 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gas price</a:t>
            </a: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，這個價格是用 </a:t>
            </a:r>
            <a:r>
              <a:rPr lang="en-US" altLang="zh-TW" b="1" dirty="0" err="1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wei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表示的，換句話說就是「我願意為每個 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gas </a:t>
            </a: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單位支付多少 </a:t>
            </a:r>
            <a:r>
              <a:rPr lang="en-US" altLang="zh-TW" b="1" dirty="0" err="1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wei</a:t>
            </a: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」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26259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1094125" y="4334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2000" dirty="0"/>
              <a:t>ABI (Application Binary Interface)</a:t>
            </a:r>
            <a:endParaRPr sz="2000" dirty="0"/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8" name="Google Shape;101;p4">
            <a:extLst>
              <a:ext uri="{FF2B5EF4-FFF2-40B4-BE49-F238E27FC236}">
                <a16:creationId xmlns:a16="http://schemas.microsoft.com/office/drawing/2014/main" id="{90F1F7FC-6A08-4822-9BD9-37649482D473}"/>
              </a:ext>
            </a:extLst>
          </p:cNvPr>
          <p:cNvSpPr/>
          <p:nvPr/>
        </p:nvSpPr>
        <p:spPr>
          <a:xfrm>
            <a:off x="525964" y="1319079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4;p5">
            <a:extLst>
              <a:ext uri="{FF2B5EF4-FFF2-40B4-BE49-F238E27FC236}">
                <a16:creationId xmlns:a16="http://schemas.microsoft.com/office/drawing/2014/main" id="{EA9C70E5-1129-45F5-8737-78B7D75617B9}"/>
              </a:ext>
            </a:extLst>
          </p:cNvPr>
          <p:cNvSpPr txBox="1"/>
          <p:nvPr/>
        </p:nvSpPr>
        <p:spPr>
          <a:xfrm>
            <a:off x="717234" y="1169303"/>
            <a:ext cx="469119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ABI </a:t>
            </a: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是智慧合約與外界交互的一個界面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" name="Google Shape;101;p4">
            <a:extLst>
              <a:ext uri="{FF2B5EF4-FFF2-40B4-BE49-F238E27FC236}">
                <a16:creationId xmlns:a16="http://schemas.microsoft.com/office/drawing/2014/main" id="{9FFAE877-DA8E-4E03-A154-57BE34092112}"/>
              </a:ext>
            </a:extLst>
          </p:cNvPr>
          <p:cNvSpPr/>
          <p:nvPr/>
        </p:nvSpPr>
        <p:spPr>
          <a:xfrm>
            <a:off x="525964" y="1740837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4;p5">
            <a:extLst>
              <a:ext uri="{FF2B5EF4-FFF2-40B4-BE49-F238E27FC236}">
                <a16:creationId xmlns:a16="http://schemas.microsoft.com/office/drawing/2014/main" id="{CE0A6A3C-F529-44ED-B871-7FAE1867A955}"/>
              </a:ext>
            </a:extLst>
          </p:cNvPr>
          <p:cNvSpPr txBox="1"/>
          <p:nvPr/>
        </p:nvSpPr>
        <p:spPr>
          <a:xfrm>
            <a:off x="717234" y="1591061"/>
            <a:ext cx="5378766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定義了如何調用智慧合約的函數，以及這些函數會如何返回 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Data</a:t>
            </a:r>
            <a:endParaRPr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" name="Google Shape;101;p4">
            <a:extLst>
              <a:ext uri="{FF2B5EF4-FFF2-40B4-BE49-F238E27FC236}">
                <a16:creationId xmlns:a16="http://schemas.microsoft.com/office/drawing/2014/main" id="{59C7204D-B605-48E1-86F8-2FE57A8187D0}"/>
              </a:ext>
            </a:extLst>
          </p:cNvPr>
          <p:cNvSpPr/>
          <p:nvPr/>
        </p:nvSpPr>
        <p:spPr>
          <a:xfrm>
            <a:off x="525964" y="2156833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14;p5">
            <a:extLst>
              <a:ext uri="{FF2B5EF4-FFF2-40B4-BE49-F238E27FC236}">
                <a16:creationId xmlns:a16="http://schemas.microsoft.com/office/drawing/2014/main" id="{524B0495-F4D0-422A-836E-03FE742E0965}"/>
              </a:ext>
            </a:extLst>
          </p:cNvPr>
          <p:cNvSpPr txBox="1"/>
          <p:nvPr/>
        </p:nvSpPr>
        <p:spPr>
          <a:xfrm>
            <a:off x="717234" y="2007057"/>
            <a:ext cx="4691194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內容包括合約的參數名稱、參數類型、傳回類型等等</a:t>
            </a:r>
            <a:endParaRPr b="1" i="0" u="none" strike="noStrike" cap="none" dirty="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" name="Google Shape;101;p4">
            <a:extLst>
              <a:ext uri="{FF2B5EF4-FFF2-40B4-BE49-F238E27FC236}">
                <a16:creationId xmlns:a16="http://schemas.microsoft.com/office/drawing/2014/main" id="{46F9AA20-8718-4615-9D61-EFE3E7122E0D}"/>
              </a:ext>
            </a:extLst>
          </p:cNvPr>
          <p:cNvSpPr/>
          <p:nvPr/>
        </p:nvSpPr>
        <p:spPr>
          <a:xfrm>
            <a:off x="525964" y="2578591"/>
            <a:ext cx="94588" cy="1049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14;p5">
            <a:extLst>
              <a:ext uri="{FF2B5EF4-FFF2-40B4-BE49-F238E27FC236}">
                <a16:creationId xmlns:a16="http://schemas.microsoft.com/office/drawing/2014/main" id="{445669D1-D2EA-4B4F-A2DC-E2A76FAFBD83}"/>
              </a:ext>
            </a:extLst>
          </p:cNvPr>
          <p:cNvSpPr txBox="1"/>
          <p:nvPr/>
        </p:nvSpPr>
        <p:spPr>
          <a:xfrm>
            <a:off x="717234" y="2428815"/>
            <a:ext cx="5378766" cy="476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通常都是以 </a:t>
            </a:r>
            <a:r>
              <a:rPr lang="en-US" altLang="zh-TW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JSON</a:t>
            </a:r>
            <a:r>
              <a:rPr lang="zh-TW" altLang="en-US" b="1" dirty="0">
                <a:solidFill>
                  <a:schemeClr val="dk2"/>
                </a:solidFill>
                <a:latin typeface="Montserrat" panose="02020500000000000000" charset="0"/>
                <a:ea typeface="Microsoft JhengHei"/>
                <a:cs typeface="Microsoft JhengHei"/>
                <a:sym typeface="Microsoft JhengHei"/>
              </a:rPr>
              <a:t> 格式儲存</a:t>
            </a:r>
            <a:endParaRPr b="1" i="0" u="none" strike="noStrike" cap="none" dirty="0">
              <a:solidFill>
                <a:schemeClr val="dk2"/>
              </a:solidFill>
              <a:latin typeface="Montserrat" panose="02020500000000000000" charset="0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E748C0E-7A58-467C-879E-5CCD3F75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4" y="3012791"/>
            <a:ext cx="3888234" cy="19228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4D62795-BE65-4E1B-AF9D-E3DE2BBE7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530" y="1952023"/>
            <a:ext cx="2624803" cy="3141809"/>
          </a:xfrm>
          <a:prstGeom prst="rect">
            <a:avLst/>
          </a:prstGeom>
        </p:spPr>
      </p:pic>
      <p:cxnSp>
        <p:nvCxnSpPr>
          <p:cNvPr id="32" name="Google Shape;251;p12">
            <a:extLst>
              <a:ext uri="{FF2B5EF4-FFF2-40B4-BE49-F238E27FC236}">
                <a16:creationId xmlns:a16="http://schemas.microsoft.com/office/drawing/2014/main" id="{DCFE928E-92BB-4B10-BB15-BCBD6B01CFD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414198" y="3522928"/>
            <a:ext cx="1169332" cy="451269"/>
          </a:xfrm>
          <a:prstGeom prst="curvedConnector3">
            <a:avLst>
              <a:gd name="adj1" fmla="val 50000"/>
            </a:avLst>
          </a:prstGeom>
          <a:noFill/>
          <a:ln w="57150" cap="flat" cmpd="sng">
            <a:solidFill>
              <a:srgbClr val="FEE999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5222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vine Meeting XL by Slidesgo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FFFFFF"/>
      </a:accent4>
      <a:accent5>
        <a:srgbClr val="C2C2C2"/>
      </a:accent5>
      <a:accent6>
        <a:srgbClr val="F2F2F2"/>
      </a:accent6>
      <a:hlink>
        <a:srgbClr val="2731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692</Words>
  <Application>Microsoft Office PowerPoint</Application>
  <PresentationFormat>如螢幕大小 (16:9)</PresentationFormat>
  <Paragraphs>86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Microsoft JhengHei</vt:lpstr>
      <vt:lpstr>Cambria Math</vt:lpstr>
      <vt:lpstr>Arial</vt:lpstr>
      <vt:lpstr>Calibri</vt:lpstr>
      <vt:lpstr>Montserrat</vt:lpstr>
      <vt:lpstr>Microsoft JhengHei</vt:lpstr>
      <vt:lpstr>Livine Meeting XL by Slidesgo</vt:lpstr>
      <vt:lpstr>Block Chain Demo</vt:lpstr>
      <vt:lpstr>Block Chain</vt:lpstr>
      <vt:lpstr>Block Header</vt:lpstr>
      <vt:lpstr>Block Body</vt:lpstr>
      <vt:lpstr>區塊鏈架構</vt:lpstr>
      <vt:lpstr>區塊鏈共識</vt:lpstr>
      <vt:lpstr>智能合約介紹</vt:lpstr>
      <vt:lpstr>Gas vs Wei</vt:lpstr>
      <vt:lpstr>ABI (Application Binary Interface)</vt:lpstr>
      <vt:lpstr>Binary Code</vt:lpstr>
      <vt:lpstr>genesis.json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Mining for Protein-to-Protein Interaction Information</dc:title>
  <cp:lastModifiedBy>User</cp:lastModifiedBy>
  <cp:revision>23</cp:revision>
  <dcterms:modified xsi:type="dcterms:W3CDTF">2024-04-18T21:21:03Z</dcterms:modified>
</cp:coreProperties>
</file>